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f9fa36c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cf9fa36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6131ef61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a6131ef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6131ef61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6131ef6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6131ef61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a6131ef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6131ef61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6131ef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6381ac0b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6381ac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6381ac0b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e6381ac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e6381ac0b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e6381ac0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7e6533b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7e6533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e7e653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e7e653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7e6533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e7e6533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6131ef61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6131ef6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6131ef61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a6131ef6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6131ef61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a6131ef6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f9fa36cf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cf9fa36c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f9fa36cf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cf9fa36c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f9fa36cf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cf9fa36c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cf9fa36cf_8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cf9fa36cf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cf9fa36cf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cf9fa36c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f9fa36cf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cf9fa36c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6131ef61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a6131ef6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6131ef61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a6131ef6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6381ac0b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e6381ac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7d1096a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7d1096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7d1096ab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e7d1096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7d1096ab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e7d1096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7d1096ab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e7d1096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7d1096a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7d1096a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842625" y="648725"/>
            <a:ext cx="548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»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»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»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»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810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○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810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■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810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10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○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810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■"/>
              <a:defRPr b="0" i="1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0" i="0" sz="9600" u="none" cap="none" strike="noStrike">
              <a:solidFill>
                <a:srgbClr val="255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»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o.png"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co.png"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TRUSTWORTHY MANET ROUTING  ESTAODV IMPLEMENTATION USING DEEP REINFORCEMENT LEARNING</a:t>
            </a:r>
            <a:endParaRPr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5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117" name="Google Shape;117;p2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E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E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E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E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E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5"/>
          <p:cNvSpPr txBox="1"/>
          <p:nvPr>
            <p:ph type="ctrTitle"/>
          </p:nvPr>
        </p:nvSpPr>
        <p:spPr>
          <a:xfrm>
            <a:off x="1139200" y="2675375"/>
            <a:ext cx="555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NBQSA Presentation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 is a connection between the trustor and the trustee that can be symmetric or awry.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Malicious Node Behavior 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00" y="1720675"/>
            <a:ext cx="5689375" cy="24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Solution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7"/>
          <p:cNvSpPr/>
          <p:nvPr/>
        </p:nvSpPr>
        <p:spPr>
          <a:xfrm>
            <a:off x="4791000" y="1518425"/>
            <a:ext cx="3319200" cy="14007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Source Sans Pro"/>
              <a:buNone/>
            </a:pPr>
            <a:r>
              <a:rPr b="1" lang="en" sz="22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Past experiences</a:t>
            </a:r>
            <a:endParaRPr b="1" sz="2200">
              <a:solidFill>
                <a:srgbClr val="00B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Calibri"/>
              <a:buChar char="»"/>
            </a:pPr>
            <a:r>
              <a:rPr lang="en" sz="2000">
                <a:solidFill>
                  <a:srgbClr val="25516C"/>
                </a:solidFill>
                <a:latin typeface="Calibri"/>
                <a:ea typeface="Calibri"/>
                <a:cs typeface="Calibri"/>
                <a:sym typeface="Calibri"/>
              </a:rPr>
              <a:t>Calculate trust based on the previous individual experiences.</a:t>
            </a:r>
            <a:endParaRPr sz="2800">
              <a:solidFill>
                <a:srgbClr val="00BE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7"/>
          <p:cNvSpPr/>
          <p:nvPr/>
        </p:nvSpPr>
        <p:spPr>
          <a:xfrm>
            <a:off x="1063750" y="1518325"/>
            <a:ext cx="3373500" cy="14007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Malicious node discovery</a:t>
            </a:r>
            <a:endParaRPr b="1" sz="2200">
              <a:solidFill>
                <a:srgbClr val="00B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Calibri"/>
              <a:buChar char="»"/>
            </a:pPr>
            <a:r>
              <a:rPr lang="en" sz="2000">
                <a:solidFill>
                  <a:srgbClr val="25516C"/>
                </a:solidFill>
                <a:latin typeface="Calibri"/>
                <a:ea typeface="Calibri"/>
                <a:cs typeface="Calibri"/>
                <a:sym typeface="Calibri"/>
              </a:rPr>
              <a:t>Distinguish trustworthy and malicious nodes.</a:t>
            </a:r>
            <a:endParaRPr sz="3000">
              <a:solidFill>
                <a:srgbClr val="00BE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7"/>
          <p:cNvSpPr/>
          <p:nvPr/>
        </p:nvSpPr>
        <p:spPr>
          <a:xfrm>
            <a:off x="2435350" y="3130875"/>
            <a:ext cx="4530600" cy="11472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Neighbor Recommendations</a:t>
            </a:r>
            <a:endParaRPr b="1" sz="2200">
              <a:solidFill>
                <a:srgbClr val="00B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Calibri"/>
              <a:buChar char="»"/>
            </a:pPr>
            <a:r>
              <a:rPr lang="en" sz="2000">
                <a:solidFill>
                  <a:srgbClr val="25516C"/>
                </a:solidFill>
                <a:latin typeface="Calibri"/>
                <a:ea typeface="Calibri"/>
                <a:cs typeface="Calibri"/>
                <a:sym typeface="Calibri"/>
              </a:rPr>
              <a:t>Consider recommendations of neighbor nodes.</a:t>
            </a:r>
            <a:endParaRPr b="1" sz="2200">
              <a:solidFill>
                <a:srgbClr val="00B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38400" y="2165550"/>
            <a:ext cx="2139900" cy="812400"/>
          </a:xfrm>
          <a:prstGeom prst="chevron">
            <a:avLst>
              <a:gd fmla="val 29853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078BA"/>
                </a:solidFill>
                <a:latin typeface="Calibri"/>
                <a:ea typeface="Calibri"/>
                <a:cs typeface="Calibri"/>
                <a:sym typeface="Calibri"/>
              </a:rPr>
              <a:t>Trustworthy</a:t>
            </a:r>
            <a:endParaRPr b="1" i="0" sz="2200" u="none" cap="none" strike="noStrike">
              <a:solidFill>
                <a:srgbClr val="3078B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38"/>
          <p:cNvSpPr/>
          <p:nvPr/>
        </p:nvSpPr>
        <p:spPr>
          <a:xfrm>
            <a:off x="1951825" y="2165550"/>
            <a:ext cx="2240400" cy="812400"/>
          </a:xfrm>
          <a:prstGeom prst="chevron">
            <a:avLst>
              <a:gd fmla="val 2985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078BA"/>
                </a:solidFill>
                <a:latin typeface="Calibri"/>
                <a:ea typeface="Calibri"/>
                <a:cs typeface="Calibri"/>
                <a:sym typeface="Calibri"/>
              </a:rPr>
              <a:t>Partially Trustworthy</a:t>
            </a:r>
            <a:endParaRPr b="1" i="0" sz="2200" u="none" cap="none" strike="noStrike">
              <a:solidFill>
                <a:srgbClr val="3078B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3971574" y="2165550"/>
            <a:ext cx="1459800" cy="812400"/>
          </a:xfrm>
          <a:prstGeom prst="chevron">
            <a:avLst>
              <a:gd fmla="val 29853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D82B0"/>
                </a:solidFill>
                <a:latin typeface="Calibri"/>
                <a:ea typeface="Calibri"/>
                <a:cs typeface="Calibri"/>
                <a:sym typeface="Calibri"/>
              </a:rPr>
              <a:t>Selfish</a:t>
            </a:r>
            <a:endParaRPr b="1" i="0" sz="2200" u="none" cap="none" strike="noStrike">
              <a:solidFill>
                <a:srgbClr val="2D82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2813100" y="846875"/>
            <a:ext cx="35178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F78B9"/>
                </a:solidFill>
                <a:latin typeface="Impact"/>
                <a:ea typeface="Impact"/>
                <a:cs typeface="Impact"/>
                <a:sym typeface="Impact"/>
              </a:rPr>
              <a:t>Trust levels</a:t>
            </a:r>
            <a:endParaRPr sz="4800"/>
          </a:p>
        </p:txBody>
      </p:sp>
      <p:sp>
        <p:nvSpPr>
          <p:cNvPr id="216" name="Google Shape;216;p38"/>
          <p:cNvSpPr/>
          <p:nvPr/>
        </p:nvSpPr>
        <p:spPr>
          <a:xfrm>
            <a:off x="5206575" y="2165550"/>
            <a:ext cx="1826700" cy="812400"/>
          </a:xfrm>
          <a:prstGeom prst="chevron">
            <a:avLst>
              <a:gd fmla="val 2985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D82B0"/>
                </a:solidFill>
                <a:latin typeface="Calibri"/>
                <a:ea typeface="Calibri"/>
                <a:cs typeface="Calibri"/>
                <a:sym typeface="Calibri"/>
              </a:rPr>
              <a:t>Pure Malicious</a:t>
            </a:r>
            <a:endParaRPr sz="2200"/>
          </a:p>
        </p:txBody>
      </p:sp>
      <p:sp>
        <p:nvSpPr>
          <p:cNvPr id="217" name="Google Shape;217;p38"/>
          <p:cNvSpPr/>
          <p:nvPr/>
        </p:nvSpPr>
        <p:spPr>
          <a:xfrm>
            <a:off x="6808575" y="2165550"/>
            <a:ext cx="2291700" cy="812400"/>
          </a:xfrm>
          <a:prstGeom prst="chevron">
            <a:avLst>
              <a:gd fmla="val 29853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D82B0"/>
                </a:solidFill>
                <a:latin typeface="Calibri"/>
                <a:ea typeface="Calibri"/>
                <a:cs typeface="Calibri"/>
                <a:sym typeface="Calibri"/>
              </a:rPr>
              <a:t>Collaborative Malicious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Features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1006350" y="-804375"/>
            <a:ext cx="71313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Calibri"/>
              <a:buChar char="»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Analyze performance metrics when detecting the secured and reliable routes using proposed trust-based schema.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1360750" y="1606275"/>
            <a:ext cx="2876400" cy="1124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Trustworthiness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0"/>
          <p:cNvSpPr/>
          <p:nvPr/>
        </p:nvSpPr>
        <p:spPr>
          <a:xfrm>
            <a:off x="5023525" y="1664675"/>
            <a:ext cx="2850600" cy="9822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Spiral Model</a:t>
            </a:r>
            <a:endParaRPr sz="2400"/>
          </a:p>
        </p:txBody>
      </p:sp>
      <p:sp>
        <p:nvSpPr>
          <p:cNvPr id="231" name="Google Shape;231;p40"/>
          <p:cNvSpPr/>
          <p:nvPr/>
        </p:nvSpPr>
        <p:spPr>
          <a:xfrm>
            <a:off x="1334675" y="2991425"/>
            <a:ext cx="2742900" cy="11571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Trust Recommendation Request (TRR) protocol</a:t>
            </a:r>
            <a:endParaRPr sz="2000"/>
          </a:p>
        </p:txBody>
      </p:sp>
      <p:sp>
        <p:nvSpPr>
          <p:cNvPr id="232" name="Google Shape;232;p40"/>
          <p:cNvSpPr/>
          <p:nvPr/>
        </p:nvSpPr>
        <p:spPr>
          <a:xfrm>
            <a:off x="5023525" y="2991425"/>
            <a:ext cx="2850600" cy="11571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Q-Learning mechanism (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Secured route Prediction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1006350" y="-804375"/>
            <a:ext cx="71313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Font typeface="Calibri"/>
              <a:buChar char="»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Analyze performance metrics when detecting the secured and reliable routes using proposed trust-based schema.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1360750" y="2063475"/>
            <a:ext cx="2876400" cy="1124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Analysis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5023525" y="2121875"/>
            <a:ext cx="2850600" cy="9822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Trust Framework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Proof of Concepts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28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Arial"/>
              <a:buChar char="»"/>
            </a:pPr>
            <a:r>
              <a:rPr b="1" lang="en" sz="20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Protocol based scheme [R. Dalal, Manju Khari]</a:t>
            </a:r>
            <a:endParaRPr b="1" sz="20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Communication among network nodes happened through agents called ants.</a:t>
            </a:r>
            <a:endParaRPr sz="16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28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Arial"/>
              <a:buChar char="»"/>
            </a:pPr>
            <a:r>
              <a:rPr b="1" lang="en" sz="20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Intrusion Detection Model (IDM), Intrusion Response Model (IRM) [T. Farid, A. Prahladachar]</a:t>
            </a:r>
            <a:endParaRPr b="1" sz="20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Uses neighbor node information to identify and isolate malicious nodes.</a:t>
            </a:r>
            <a:endParaRPr sz="16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Proof of Concepts Continued..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1010200" y="1511725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28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Arial"/>
              <a:buChar char="»"/>
            </a:pPr>
            <a:r>
              <a:rPr b="1" lang="en" sz="20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ST-AODV  [Sridhar Subramanian and Baskaran Ramachandran]</a:t>
            </a:r>
            <a:endParaRPr b="1" sz="20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Calculate request rate, reply rate and data transmission rate of network nodes.</a:t>
            </a:r>
            <a:endParaRPr sz="16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280"/>
              </a:spcBef>
              <a:spcAft>
                <a:spcPts val="0"/>
              </a:spcAft>
              <a:buClr>
                <a:srgbClr val="00BEF2"/>
              </a:buClr>
              <a:buSzPts val="2000"/>
              <a:buFont typeface="Arial"/>
              <a:buChar char="»"/>
            </a:pPr>
            <a:r>
              <a:rPr b="1" lang="en" sz="20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EBoX [Santhosh J and Malini V K]</a:t>
            </a:r>
            <a:endParaRPr b="1" sz="20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516C"/>
                </a:solidFill>
                <a:latin typeface="Arial"/>
                <a:ea typeface="Arial"/>
                <a:cs typeface="Arial"/>
                <a:sym typeface="Arial"/>
              </a:rPr>
              <a:t>Uses a reputation-based schema to award penalty points and credit points.</a:t>
            </a:r>
            <a:endParaRPr b="1" sz="2000">
              <a:solidFill>
                <a:srgbClr val="2551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2740875" y="1574175"/>
            <a:ext cx="55743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Group Members:</a:t>
            </a:r>
            <a:r>
              <a:rPr b="1" lang="en" sz="2000"/>
              <a:t> 		</a:t>
            </a:r>
            <a:r>
              <a:rPr b="1" i="1" lang="en" sz="12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IT14085918 - M.A.J. Niroshan</a:t>
            </a:r>
            <a:endParaRPr b="1" i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IT15564078 - K.A.H. Kodithuwakku</a:t>
            </a:r>
            <a:endParaRPr b="1" i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IT14098888 - Liyanage S.C.G.</a:t>
            </a:r>
            <a:endParaRPr b="1" i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IT15143914 - M.A.S.H. Kularatna</a:t>
            </a:r>
            <a:endParaRPr b="1" i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lang="en" sz="2000"/>
              <a:t>			</a:t>
            </a:r>
            <a:r>
              <a:rPr b="1" i="1" lang="en" sz="12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Prabath Lakmal Rupasinghe</a:t>
            </a:r>
            <a:endParaRPr b="1" i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00" y="1817475"/>
            <a:ext cx="1205150" cy="1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75" y="317375"/>
            <a:ext cx="5838075" cy="48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 txBox="1"/>
          <p:nvPr>
            <p:ph idx="4294967295" type="ctrTitle"/>
          </p:nvPr>
        </p:nvSpPr>
        <p:spPr>
          <a:xfrm>
            <a:off x="1239400" y="-124200"/>
            <a:ext cx="6817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1" lang="en" sz="2600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rPr>
              <a:t>Traditional vs. Model Based </a:t>
            </a:r>
            <a:endParaRPr b="1" i="0" sz="2600" u="none" cap="none" strike="noStrike">
              <a:solidFill>
                <a:srgbClr val="00BE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Uniqueness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6"/>
          <p:cNvSpPr/>
          <p:nvPr/>
        </p:nvSpPr>
        <p:spPr>
          <a:xfrm>
            <a:off x="1334675" y="1639250"/>
            <a:ext cx="2876400" cy="1052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Direct trust and indirect trust</a:t>
            </a:r>
            <a:endParaRPr sz="2400"/>
          </a:p>
        </p:txBody>
      </p:sp>
      <p:sp>
        <p:nvSpPr>
          <p:cNvPr id="272" name="Google Shape;272;p46"/>
          <p:cNvSpPr/>
          <p:nvPr/>
        </p:nvSpPr>
        <p:spPr>
          <a:xfrm>
            <a:off x="5102350" y="3054075"/>
            <a:ext cx="2876400" cy="1124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Update Trust Dynamically</a:t>
            </a:r>
            <a:endParaRPr sz="2400"/>
          </a:p>
        </p:txBody>
      </p:sp>
      <p:sp>
        <p:nvSpPr>
          <p:cNvPr id="273" name="Google Shape;273;p46"/>
          <p:cNvSpPr/>
          <p:nvPr/>
        </p:nvSpPr>
        <p:spPr>
          <a:xfrm>
            <a:off x="1360750" y="3054075"/>
            <a:ext cx="2876400" cy="1124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neighbor recommendations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6"/>
          <p:cNvSpPr/>
          <p:nvPr/>
        </p:nvSpPr>
        <p:spPr>
          <a:xfrm>
            <a:off x="5094550" y="1606275"/>
            <a:ext cx="2876400" cy="1124400"/>
          </a:xfrm>
          <a:prstGeom prst="flowChartAlternateProcess">
            <a:avLst/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 Level Classification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Uniqueness Continued..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7"/>
          <p:cNvSpPr/>
          <p:nvPr/>
        </p:nvSpPr>
        <p:spPr>
          <a:xfrm>
            <a:off x="4812550" y="2070075"/>
            <a:ext cx="3502500" cy="130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Identify and remove malicious nodes dynamically.</a:t>
            </a:r>
            <a:endParaRPr sz="2400"/>
          </a:p>
        </p:txBody>
      </p:sp>
      <p:sp>
        <p:nvSpPr>
          <p:cNvPr id="282" name="Google Shape;282;p47"/>
          <p:cNvSpPr/>
          <p:nvPr/>
        </p:nvSpPr>
        <p:spPr>
          <a:xfrm>
            <a:off x="903550" y="2070050"/>
            <a:ext cx="3502500" cy="130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Most trustworthy route instead of the shortest path.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Scope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991350"/>
            <a:ext cx="7762277" cy="31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System Diagram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25" y="118112"/>
            <a:ext cx="7553249" cy="49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Technologies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50" y="1661279"/>
            <a:ext cx="1313772" cy="9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00" y="2841500"/>
            <a:ext cx="2673400" cy="7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6148" y="1555010"/>
            <a:ext cx="1430525" cy="9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125" y="2649625"/>
            <a:ext cx="2592850" cy="14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Frameworks/ Libraries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00" y="1781132"/>
            <a:ext cx="1449625" cy="131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775" y="3140525"/>
            <a:ext cx="1420225" cy="11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700" y="1548425"/>
            <a:ext cx="1449625" cy="1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4294967295" type="ctrTitle"/>
          </p:nvPr>
        </p:nvSpPr>
        <p:spPr>
          <a:xfrm>
            <a:off x="1012150" y="1348750"/>
            <a:ext cx="3567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4800"/>
              <a:t>MANET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7"/>
          <p:cNvSpPr txBox="1"/>
          <p:nvPr>
            <p:ph idx="4294967295" type="subTitle"/>
          </p:nvPr>
        </p:nvSpPr>
        <p:spPr>
          <a:xfrm>
            <a:off x="1012150" y="2306925"/>
            <a:ext cx="33369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Self organized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Wireless 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Mobile nodes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No  infrastructure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Limited coverage area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00BE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75" y="1968525"/>
            <a:ext cx="3724200" cy="21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idx="4294967295" type="ctrTitle"/>
          </p:nvPr>
        </p:nvSpPr>
        <p:spPr>
          <a:xfrm>
            <a:off x="1088350" y="1828750"/>
            <a:ext cx="35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lang="en"/>
              <a:t>Mobile Ad Hoc Network</a:t>
            </a:r>
            <a:endParaRPr b="0" i="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516C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4"/>
          <p:cNvSpPr txBox="1"/>
          <p:nvPr>
            <p:ph idx="4294967295" type="title"/>
          </p:nvPr>
        </p:nvSpPr>
        <p:spPr>
          <a:xfrm>
            <a:off x="3375000" y="2785250"/>
            <a:ext cx="2394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7200">
                <a:latin typeface="Impact"/>
                <a:ea typeface="Impact"/>
                <a:cs typeface="Impact"/>
                <a:sym typeface="Impact"/>
              </a:rPr>
              <a:t>Q &amp; A</a:t>
            </a:r>
            <a:endParaRPr i="0" sz="72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863" y="1170400"/>
            <a:ext cx="1475475" cy="14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516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55"/>
          <p:cNvSpPr txBox="1"/>
          <p:nvPr>
            <p:ph idx="4294967295" type="title"/>
          </p:nvPr>
        </p:nvSpPr>
        <p:spPr>
          <a:xfrm>
            <a:off x="1954350" y="2003700"/>
            <a:ext cx="52278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i="0" lang="en" sz="72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</a:t>
            </a:r>
            <a:r>
              <a:rPr lang="en" sz="7200">
                <a:latin typeface="Impact"/>
                <a:ea typeface="Impact"/>
                <a:cs typeface="Impact"/>
                <a:sym typeface="Impact"/>
              </a:rPr>
              <a:t> YOU</a:t>
            </a:r>
            <a:r>
              <a:rPr i="0" lang="en" sz="72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!</a:t>
            </a:r>
            <a:endParaRPr i="0" sz="72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4294967295" type="ctrTitle"/>
          </p:nvPr>
        </p:nvSpPr>
        <p:spPr>
          <a:xfrm>
            <a:off x="935950" y="1272550"/>
            <a:ext cx="3567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4800"/>
              <a:t>AODV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8"/>
          <p:cNvSpPr txBox="1"/>
          <p:nvPr>
            <p:ph idx="4294967295" type="subTitle"/>
          </p:nvPr>
        </p:nvSpPr>
        <p:spPr>
          <a:xfrm>
            <a:off x="1012150" y="2306925"/>
            <a:ext cx="29085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Reactive routing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RREQ &amp; RREP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Shortest path for packet </a:t>
            </a:r>
            <a:r>
              <a:rPr lang="en" sz="18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transferring</a:t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00BE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8"/>
          <p:cNvSpPr txBox="1"/>
          <p:nvPr>
            <p:ph idx="4294967295" type="ctrTitle"/>
          </p:nvPr>
        </p:nvSpPr>
        <p:spPr>
          <a:xfrm>
            <a:off x="783550" y="1752550"/>
            <a:ext cx="35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lang="en"/>
              <a:t>Ad Hoc On-Demand Distance Vector</a:t>
            </a:r>
            <a:endParaRPr b="0" i="0" u="none" cap="none" strike="noStrike">
              <a:solidFill>
                <a:srgbClr val="FFFFFF"/>
              </a:solidFill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91" y="2057350"/>
            <a:ext cx="4216809" cy="23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972050" y="1315725"/>
            <a:ext cx="68352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Business Value</a:t>
            </a:r>
            <a:endParaRPr b="0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VANET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396325"/>
            <a:ext cx="3766804" cy="3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4909800" y="1778900"/>
            <a:ext cx="36123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collision warning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information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bandwidth utilization 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Military Operations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75" y="1443900"/>
            <a:ext cx="3961198" cy="25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4909800" y="1778900"/>
            <a:ext cx="36123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Unmanned army system</a:t>
            </a:r>
            <a:endParaRPr sz="1800">
              <a:solidFill>
                <a:srgbClr val="20124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Surveillance </a:t>
            </a:r>
            <a:endParaRPr sz="1800">
              <a:solidFill>
                <a:srgbClr val="20124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combat operations</a:t>
            </a:r>
            <a:endParaRPr i="1"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Disaster Relief 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Operations</a:t>
            </a:r>
            <a:endParaRPr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4909800" y="1778900"/>
            <a:ext cx="35502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human mobility to fix disaster management services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0124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cases of telecommunication damages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50" y="1461275"/>
            <a:ext cx="3806849" cy="28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05400"/>
            <a:ext cx="6050725" cy="4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